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323" r:id="rId2"/>
    <p:sldId id="325" r:id="rId3"/>
    <p:sldId id="326" r:id="rId4"/>
    <p:sldId id="328" r:id="rId5"/>
    <p:sldId id="330" r:id="rId6"/>
    <p:sldId id="327" r:id="rId7"/>
    <p:sldId id="329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7B1"/>
    <a:srgbClr val="BDBDBD"/>
    <a:srgbClr val="20377B"/>
    <a:srgbClr val="919191"/>
    <a:srgbClr val="C8AD54"/>
    <a:srgbClr val="153566"/>
    <a:srgbClr val="D4B338"/>
    <a:srgbClr val="002459"/>
    <a:srgbClr val="D8C57D"/>
    <a:srgbClr val="BA1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4" autoAdjust="0"/>
  </p:normalViewPr>
  <p:slideViewPr>
    <p:cSldViewPr snapToGrid="0">
      <p:cViewPr varScale="1">
        <p:scale>
          <a:sx n="74" d="100"/>
          <a:sy n="74" d="100"/>
        </p:scale>
        <p:origin x="5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5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1395C-CCE1-4230-9B9A-FF1A0C66383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A27FF5-C050-442D-A793-BE3723C88913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Основной фонд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Детская  художественная и научно-популярная литература, справочно-библиографические и периодические издания</a:t>
          </a:r>
        </a:p>
      </dgm:t>
    </dgm:pt>
    <dgm:pt modelId="{48222BF5-493B-4A7E-BF9D-F3B22707D2EB}" type="parTrans" cxnId="{5138CF46-CC40-4032-8279-9FFB287E2143}">
      <dgm:prSet/>
      <dgm:spPr/>
      <dgm:t>
        <a:bodyPr/>
        <a:lstStyle/>
        <a:p>
          <a:endParaRPr lang="ru-RU"/>
        </a:p>
      </dgm:t>
    </dgm:pt>
    <dgm:pt modelId="{F806C982-AE8D-47A1-82DC-88D74758D983}" type="sibTrans" cxnId="{5138CF46-CC40-4032-8279-9FFB287E2143}">
      <dgm:prSet/>
      <dgm:spPr/>
      <dgm:t>
        <a:bodyPr/>
        <a:lstStyle/>
        <a:p>
          <a:endParaRPr lang="ru-RU" dirty="0"/>
        </a:p>
      </dgm:t>
    </dgm:pt>
    <dgm:pt modelId="{C4C7DE70-BF8A-4A5D-99F9-CB9BCD48E4BB}">
      <dgm:prSet custT="1"/>
      <dgm:spPr/>
      <dgm:t>
        <a:bodyPr/>
        <a:lstStyle/>
        <a:p>
          <a:pPr rtl="0"/>
          <a:r>
            <a:rPr lang="ru-RU" sz="2000" b="1" dirty="0" err="1" smtClean="0"/>
            <a:t>Специализиро</a:t>
          </a:r>
          <a:r>
            <a:rPr lang="ru-RU" sz="2000" b="1" dirty="0" smtClean="0"/>
            <a:t>-ванный фонд </a:t>
          </a:r>
          <a:r>
            <a:rPr lang="ru-RU" sz="2000" dirty="0" smtClean="0"/>
            <a:t>Печатные образовательные ресурсы и ЭОР по всем учебным предметам учебного плана</a:t>
          </a:r>
          <a:endParaRPr lang="ru-RU" sz="2000" dirty="0"/>
        </a:p>
      </dgm:t>
    </dgm:pt>
    <dgm:pt modelId="{A1CD2B28-FF33-422F-96C8-0127875121D9}" type="parTrans" cxnId="{1A4E2761-B3ED-4CCC-AD59-C8D05A9FE4BC}">
      <dgm:prSet/>
      <dgm:spPr/>
      <dgm:t>
        <a:bodyPr/>
        <a:lstStyle/>
        <a:p>
          <a:endParaRPr lang="ru-RU"/>
        </a:p>
      </dgm:t>
    </dgm:pt>
    <dgm:pt modelId="{6832700B-556A-4998-BF17-BCA6E2A75C25}" type="sibTrans" cxnId="{1A4E2761-B3ED-4CCC-AD59-C8D05A9FE4BC}">
      <dgm:prSet/>
      <dgm:spPr/>
      <dgm:t>
        <a:bodyPr/>
        <a:lstStyle/>
        <a:p>
          <a:endParaRPr lang="ru-RU"/>
        </a:p>
      </dgm:t>
    </dgm:pt>
    <dgm:pt modelId="{D8CADDFD-69DC-4554-9876-779662F2C3ED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Фонд школьной библиотеки</a:t>
          </a:r>
        </a:p>
        <a:p>
          <a:pPr rtl="0"/>
          <a:endParaRPr lang="ru-RU" dirty="0"/>
        </a:p>
      </dgm:t>
    </dgm:pt>
    <dgm:pt modelId="{32AFB83E-E27A-437C-8AB7-B973F90E517D}" type="parTrans" cxnId="{1299C3E5-8D12-4FB0-B345-64126147F9B6}">
      <dgm:prSet/>
      <dgm:spPr/>
      <dgm:t>
        <a:bodyPr/>
        <a:lstStyle/>
        <a:p>
          <a:endParaRPr lang="ru-RU"/>
        </a:p>
      </dgm:t>
    </dgm:pt>
    <dgm:pt modelId="{AD54E7EE-CE59-494E-B02C-C5E878202C4F}" type="sibTrans" cxnId="{1299C3E5-8D12-4FB0-B345-64126147F9B6}">
      <dgm:prSet/>
      <dgm:spPr/>
      <dgm:t>
        <a:bodyPr/>
        <a:lstStyle/>
        <a:p>
          <a:endParaRPr lang="ru-RU"/>
        </a:p>
      </dgm:t>
    </dgm:pt>
    <dgm:pt modelId="{4D06A187-1DE5-443F-A5A8-F016F1D6BE00}" type="pres">
      <dgm:prSet presAssocID="{47B1395C-CCE1-4230-9B9A-FF1A0C663834}" presName="Name0" presStyleCnt="0">
        <dgm:presLayoutVars>
          <dgm:dir/>
          <dgm:resizeHandles val="exact"/>
        </dgm:presLayoutVars>
      </dgm:prSet>
      <dgm:spPr/>
    </dgm:pt>
    <dgm:pt modelId="{915268E6-2FA9-45CB-8EFE-ECD69E3566D8}" type="pres">
      <dgm:prSet presAssocID="{47B1395C-CCE1-4230-9B9A-FF1A0C663834}" presName="vNodes" presStyleCnt="0"/>
      <dgm:spPr/>
    </dgm:pt>
    <dgm:pt modelId="{ED12D8DC-65DA-453F-93E0-2B9A0772D9AC}" type="pres">
      <dgm:prSet presAssocID="{80A27FF5-C050-442D-A793-BE3723C88913}" presName="node" presStyleLbl="node1" presStyleIdx="0" presStyleCnt="3" custScaleX="414542" custScaleY="359142" custLinFactY="384332" custLinFactNeighborX="-76557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44294-A3E8-4DE8-BDE6-B2132F5B887A}" type="pres">
      <dgm:prSet presAssocID="{F806C982-AE8D-47A1-82DC-88D74758D983}" presName="spacerT" presStyleCnt="0"/>
      <dgm:spPr/>
    </dgm:pt>
    <dgm:pt modelId="{28C2D60E-20D1-46E6-B69E-BD0BB645D8AC}" type="pres">
      <dgm:prSet presAssocID="{F806C982-AE8D-47A1-82DC-88D74758D983}" presName="sibTrans" presStyleLbl="sibTrans2D1" presStyleIdx="0" presStyleCnt="2" custLinFactY="-118930" custLinFactNeighborX="-56549" custLinFactNeighborY="-200000"/>
      <dgm:spPr/>
    </dgm:pt>
    <dgm:pt modelId="{8DD5ACF7-CFEA-48B0-B3C7-AAEF3B003003}" type="pres">
      <dgm:prSet presAssocID="{F806C982-AE8D-47A1-82DC-88D74758D983}" presName="spacerB" presStyleCnt="0"/>
      <dgm:spPr/>
    </dgm:pt>
    <dgm:pt modelId="{E6496273-40D8-42B5-A988-54A049FABD06}" type="pres">
      <dgm:prSet presAssocID="{C4C7DE70-BF8A-4A5D-99F9-CB9BCD48E4BB}" presName="node" presStyleLbl="node1" presStyleIdx="1" presStyleCnt="3" custScaleX="357439" custScaleY="366541" custLinFactX="-100000" custLinFactY="-388353" custLinFactNeighborX="-191635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F609A-7685-46CC-B9CD-81733AB81191}" type="pres">
      <dgm:prSet presAssocID="{47B1395C-CCE1-4230-9B9A-FF1A0C663834}" presName="sibTransLast" presStyleLbl="sibTrans2D1" presStyleIdx="1" presStyleCnt="2" custScaleX="71271" custLinFactNeighborX="13133" custLinFactNeighborY="-12024"/>
      <dgm:spPr/>
    </dgm:pt>
    <dgm:pt modelId="{2ECAF651-3CF3-46BA-A72D-AB4A6D30F912}" type="pres">
      <dgm:prSet presAssocID="{47B1395C-CCE1-4230-9B9A-FF1A0C663834}" presName="connectorText" presStyleLbl="sibTrans2D1" presStyleIdx="1" presStyleCnt="2"/>
      <dgm:spPr/>
    </dgm:pt>
    <dgm:pt modelId="{76F5EFF2-7848-42E8-AE82-435390B47FAF}" type="pres">
      <dgm:prSet presAssocID="{47B1395C-CCE1-4230-9B9A-FF1A0C663834}" presName="lastNode" presStyleLbl="node1" presStyleIdx="2" presStyleCnt="3" custScaleX="183724" custScaleY="183685" custLinFactX="12432" custLinFactNeighborX="100000" custLinFactNeighborY="-1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9C3E5-8D12-4FB0-B345-64126147F9B6}" srcId="{47B1395C-CCE1-4230-9B9A-FF1A0C663834}" destId="{D8CADDFD-69DC-4554-9876-779662F2C3ED}" srcOrd="2" destOrd="0" parTransId="{32AFB83E-E27A-437C-8AB7-B973F90E517D}" sibTransId="{AD54E7EE-CE59-494E-B02C-C5E878202C4F}"/>
    <dgm:cxn modelId="{5138CF46-CC40-4032-8279-9FFB287E2143}" srcId="{47B1395C-CCE1-4230-9B9A-FF1A0C663834}" destId="{80A27FF5-C050-442D-A793-BE3723C88913}" srcOrd="0" destOrd="0" parTransId="{48222BF5-493B-4A7E-BF9D-F3B22707D2EB}" sibTransId="{F806C982-AE8D-47A1-82DC-88D74758D983}"/>
    <dgm:cxn modelId="{6EF2560E-AD21-4CBE-A083-1A2436DC651C}" type="presOf" srcId="{D8CADDFD-69DC-4554-9876-779662F2C3ED}" destId="{76F5EFF2-7848-42E8-AE82-435390B47FAF}" srcOrd="0" destOrd="0" presId="urn:microsoft.com/office/officeart/2005/8/layout/equation2"/>
    <dgm:cxn modelId="{A4FB8BB2-3FFB-40F1-BDF5-C214BC1D97D9}" type="presOf" srcId="{6832700B-556A-4998-BF17-BCA6E2A75C25}" destId="{2ECAF651-3CF3-46BA-A72D-AB4A6D30F912}" srcOrd="1" destOrd="0" presId="urn:microsoft.com/office/officeart/2005/8/layout/equation2"/>
    <dgm:cxn modelId="{B132BD23-9384-464A-88D8-9ED5970D8574}" type="presOf" srcId="{6832700B-556A-4998-BF17-BCA6E2A75C25}" destId="{35DF609A-7685-46CC-B9CD-81733AB81191}" srcOrd="0" destOrd="0" presId="urn:microsoft.com/office/officeart/2005/8/layout/equation2"/>
    <dgm:cxn modelId="{FE7D4215-A0B2-4275-B274-7A5C5F747FFC}" type="presOf" srcId="{80A27FF5-C050-442D-A793-BE3723C88913}" destId="{ED12D8DC-65DA-453F-93E0-2B9A0772D9AC}" srcOrd="0" destOrd="0" presId="urn:microsoft.com/office/officeart/2005/8/layout/equation2"/>
    <dgm:cxn modelId="{F52F4332-0C9E-4263-B2C5-66BCD5989BCC}" type="presOf" srcId="{F806C982-AE8D-47A1-82DC-88D74758D983}" destId="{28C2D60E-20D1-46E6-B69E-BD0BB645D8AC}" srcOrd="0" destOrd="0" presId="urn:microsoft.com/office/officeart/2005/8/layout/equation2"/>
    <dgm:cxn modelId="{CFD0F15F-C285-48C6-99A0-7409A7180F77}" type="presOf" srcId="{C4C7DE70-BF8A-4A5D-99F9-CB9BCD48E4BB}" destId="{E6496273-40D8-42B5-A988-54A049FABD06}" srcOrd="0" destOrd="0" presId="urn:microsoft.com/office/officeart/2005/8/layout/equation2"/>
    <dgm:cxn modelId="{1A4E2761-B3ED-4CCC-AD59-C8D05A9FE4BC}" srcId="{47B1395C-CCE1-4230-9B9A-FF1A0C663834}" destId="{C4C7DE70-BF8A-4A5D-99F9-CB9BCD48E4BB}" srcOrd="1" destOrd="0" parTransId="{A1CD2B28-FF33-422F-96C8-0127875121D9}" sibTransId="{6832700B-556A-4998-BF17-BCA6E2A75C25}"/>
    <dgm:cxn modelId="{904B13F1-6D20-4233-8F28-74EC7484892B}" type="presOf" srcId="{47B1395C-CCE1-4230-9B9A-FF1A0C663834}" destId="{4D06A187-1DE5-443F-A5A8-F016F1D6BE00}" srcOrd="0" destOrd="0" presId="urn:microsoft.com/office/officeart/2005/8/layout/equation2"/>
    <dgm:cxn modelId="{4C733AA1-C2C5-4119-8163-BA7784823338}" type="presParOf" srcId="{4D06A187-1DE5-443F-A5A8-F016F1D6BE00}" destId="{915268E6-2FA9-45CB-8EFE-ECD69E3566D8}" srcOrd="0" destOrd="0" presId="urn:microsoft.com/office/officeart/2005/8/layout/equation2"/>
    <dgm:cxn modelId="{AB94CDA6-971E-45E6-9DD8-59FB0D20A20F}" type="presParOf" srcId="{915268E6-2FA9-45CB-8EFE-ECD69E3566D8}" destId="{ED12D8DC-65DA-453F-93E0-2B9A0772D9AC}" srcOrd="0" destOrd="0" presId="urn:microsoft.com/office/officeart/2005/8/layout/equation2"/>
    <dgm:cxn modelId="{FD77CD43-95E5-4361-BAFF-BCF644717755}" type="presParOf" srcId="{915268E6-2FA9-45CB-8EFE-ECD69E3566D8}" destId="{22B44294-A3E8-4DE8-BDE6-B2132F5B887A}" srcOrd="1" destOrd="0" presId="urn:microsoft.com/office/officeart/2005/8/layout/equation2"/>
    <dgm:cxn modelId="{6E130F29-070F-46ED-99B1-2C5528C56AE3}" type="presParOf" srcId="{915268E6-2FA9-45CB-8EFE-ECD69E3566D8}" destId="{28C2D60E-20D1-46E6-B69E-BD0BB645D8AC}" srcOrd="2" destOrd="0" presId="urn:microsoft.com/office/officeart/2005/8/layout/equation2"/>
    <dgm:cxn modelId="{C64E875C-BC7D-4F56-A269-B4894EE20CB6}" type="presParOf" srcId="{915268E6-2FA9-45CB-8EFE-ECD69E3566D8}" destId="{8DD5ACF7-CFEA-48B0-B3C7-AAEF3B003003}" srcOrd="3" destOrd="0" presId="urn:microsoft.com/office/officeart/2005/8/layout/equation2"/>
    <dgm:cxn modelId="{23F7679B-2CD0-4D32-AF51-C3AB934931D3}" type="presParOf" srcId="{915268E6-2FA9-45CB-8EFE-ECD69E3566D8}" destId="{E6496273-40D8-42B5-A988-54A049FABD06}" srcOrd="4" destOrd="0" presId="urn:microsoft.com/office/officeart/2005/8/layout/equation2"/>
    <dgm:cxn modelId="{A1CF34E6-ACAC-4657-AC93-BFE51A83C289}" type="presParOf" srcId="{4D06A187-1DE5-443F-A5A8-F016F1D6BE00}" destId="{35DF609A-7685-46CC-B9CD-81733AB81191}" srcOrd="1" destOrd="0" presId="urn:microsoft.com/office/officeart/2005/8/layout/equation2"/>
    <dgm:cxn modelId="{7DDF4621-A0EC-407E-9478-C20D1F7ABFE4}" type="presParOf" srcId="{35DF609A-7685-46CC-B9CD-81733AB81191}" destId="{2ECAF651-3CF3-46BA-A72D-AB4A6D30F912}" srcOrd="0" destOrd="0" presId="urn:microsoft.com/office/officeart/2005/8/layout/equation2"/>
    <dgm:cxn modelId="{EF134007-C3E8-479C-A124-5CD0179B44EA}" type="presParOf" srcId="{4D06A187-1DE5-443F-A5A8-F016F1D6BE00}" destId="{76F5EFF2-7848-42E8-AE82-435390B47FA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2D8DC-65DA-453F-93E0-2B9A0772D9AC}">
      <dsp:nvSpPr>
        <dsp:cNvPr id="0" name=""/>
        <dsp:cNvSpPr/>
      </dsp:nvSpPr>
      <dsp:spPr>
        <a:xfrm>
          <a:off x="1777964" y="3371881"/>
          <a:ext cx="3353447" cy="2905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Основной фонд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Детская  художественная и научно-популярная литература, справочно-библиографические и периодические издания</a:t>
          </a:r>
        </a:p>
      </dsp:txBody>
      <dsp:txXfrm>
        <a:off x="2269065" y="3797350"/>
        <a:ext cx="2371245" cy="2054349"/>
      </dsp:txXfrm>
    </dsp:sp>
    <dsp:sp modelId="{28C2D60E-20D1-46E6-B69E-BD0BB645D8AC}">
      <dsp:nvSpPr>
        <dsp:cNvPr id="0" name=""/>
        <dsp:cNvSpPr/>
      </dsp:nvSpPr>
      <dsp:spPr>
        <a:xfrm>
          <a:off x="3574077" y="2281661"/>
          <a:ext cx="469192" cy="4691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3636268" y="2461080"/>
        <a:ext cx="344810" cy="110354"/>
      </dsp:txXfrm>
    </dsp:sp>
    <dsp:sp modelId="{E6496273-40D8-42B5-A988-54A049FABD06}">
      <dsp:nvSpPr>
        <dsp:cNvPr id="0" name=""/>
        <dsp:cNvSpPr/>
      </dsp:nvSpPr>
      <dsp:spPr>
        <a:xfrm>
          <a:off x="269053" y="101586"/>
          <a:ext cx="2891511" cy="2965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Специализиро</a:t>
          </a:r>
          <a:r>
            <a:rPr lang="ru-RU" sz="2000" b="1" kern="1200" dirty="0" smtClean="0"/>
            <a:t>-ванный фонд </a:t>
          </a:r>
          <a:r>
            <a:rPr lang="ru-RU" sz="2000" kern="1200" dirty="0" smtClean="0"/>
            <a:t>Печатные образовательные ресурсы и ЭОР по всем учебным предметам учебного плана</a:t>
          </a:r>
          <a:endParaRPr lang="ru-RU" sz="2000" kern="1200" dirty="0"/>
        </a:p>
      </dsp:txBody>
      <dsp:txXfrm>
        <a:off x="692505" y="535821"/>
        <a:ext cx="2044607" cy="2096672"/>
      </dsp:txXfrm>
    </dsp:sp>
    <dsp:sp modelId="{35DF609A-7685-46CC-B9CD-81733AB81191}">
      <dsp:nvSpPr>
        <dsp:cNvPr id="0" name=""/>
        <dsp:cNvSpPr/>
      </dsp:nvSpPr>
      <dsp:spPr>
        <a:xfrm rot="21517372">
          <a:off x="5917779" y="2919679"/>
          <a:ext cx="750881" cy="300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917792" y="2980950"/>
        <a:ext cx="660602" cy="180558"/>
      </dsp:txXfrm>
    </dsp:sp>
    <dsp:sp modelId="{76F5EFF2-7848-42E8-AE82-435390B47FAF}">
      <dsp:nvSpPr>
        <dsp:cNvPr id="0" name=""/>
        <dsp:cNvSpPr/>
      </dsp:nvSpPr>
      <dsp:spPr>
        <a:xfrm>
          <a:off x="7118253" y="1561514"/>
          <a:ext cx="2972479" cy="2971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kern="1200" dirty="0" smtClean="0"/>
            <a:t>Фонд школьной библиотеки</a:t>
          </a:r>
        </a:p>
        <a:p>
          <a:pPr algn="ctr" rtl="0">
            <a:spcBef>
              <a:spcPct val="0"/>
            </a:spcBef>
          </a:pPr>
          <a:endParaRPr lang="ru-RU" sz="3100" kern="1200" dirty="0"/>
        </a:p>
      </dsp:txBody>
      <dsp:txXfrm>
        <a:off x="7553562" y="1996731"/>
        <a:ext cx="2101861" cy="210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0EC2-004B-41BB-8D7A-85B688A7767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E510D-36FF-4AFF-8263-9B0EEEA1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1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4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7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5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0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0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8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5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9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9462-198B-4899-B0FF-59A020C847E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5640-D00B-4746-80D7-963C92A3B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365125"/>
            <a:ext cx="9239251" cy="487131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Последовательность действий по введению ФГОС</a:t>
            </a:r>
            <a:endParaRPr lang="ru-RU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62174"/>
              </p:ext>
            </p:extLst>
          </p:nvPr>
        </p:nvGraphicFramePr>
        <p:xfrm>
          <a:off x="655865" y="1159331"/>
          <a:ext cx="10515598" cy="3869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2833"/>
                <a:gridCol w="978147"/>
                <a:gridCol w="961241"/>
                <a:gridCol w="1003465"/>
                <a:gridCol w="982353"/>
                <a:gridCol w="982353"/>
                <a:gridCol w="982353"/>
                <a:gridCol w="982353"/>
                <a:gridCol w="982353"/>
                <a:gridCol w="978147"/>
              </a:tblGrid>
              <a:tr h="372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2022/2023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59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r>
                        <a:rPr lang="ru-RU" sz="1600" dirty="0" smtClean="0">
                          <a:effectLst/>
                        </a:rPr>
                        <a:t>/202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595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2024/2025 учебный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2025/2026 учебный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2026/2027 учебный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Обществозна-ние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Физика, информатика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Химия, ОБЖ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55865" y="501173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Обязательное введение ФГОС</a:t>
            </a:r>
          </a:p>
          <a:p>
            <a:endParaRPr lang="ru-RU" dirty="0"/>
          </a:p>
          <a:p>
            <a:r>
              <a:rPr lang="ru-RU" dirty="0" smtClean="0"/>
              <a:t>Рекомендуемое введение ФГОС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Введение </a:t>
            </a:r>
            <a:r>
              <a:rPr lang="ru-RU" dirty="0"/>
              <a:t>ФГОС по мере готовности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54928" y="5543960"/>
            <a:ext cx="677636" cy="37285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71975" y="6116212"/>
            <a:ext cx="677636" cy="3728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75314" y="5011734"/>
            <a:ext cx="677636" cy="3728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365125"/>
            <a:ext cx="10173902" cy="48713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Поддержка введения обновленных ФГОС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BF3E0453-3456-478E-B823-CDBB95888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85953"/>
              </p:ext>
            </p:extLst>
          </p:nvPr>
        </p:nvGraphicFramePr>
        <p:xfrm>
          <a:off x="390524" y="1084581"/>
          <a:ext cx="11399022" cy="50822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99674">
                  <a:extLst>
                    <a:ext uri="{9D8B030D-6E8A-4147-A177-3AD203B41FA5}">
                      <a16:colId xmlns:a16="http://schemas.microsoft.com/office/drawing/2014/main" xmlns="" val="2300183689"/>
                    </a:ext>
                  </a:extLst>
                </a:gridCol>
                <a:gridCol w="3799674">
                  <a:extLst>
                    <a:ext uri="{9D8B030D-6E8A-4147-A177-3AD203B41FA5}">
                      <a16:colId xmlns:a16="http://schemas.microsoft.com/office/drawing/2014/main" xmlns="" val="4237467393"/>
                    </a:ext>
                  </a:extLst>
                </a:gridCol>
                <a:gridCol w="3799674">
                  <a:extLst>
                    <a:ext uri="{9D8B030D-6E8A-4147-A177-3AD203B41FA5}">
                      <a16:colId xmlns:a16="http://schemas.microsoft.com/office/drawing/2014/main" xmlns="" val="2631226700"/>
                    </a:ext>
                  </a:extLst>
                </a:gridCol>
              </a:tblGrid>
              <a:tr h="4187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Сделано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стадии завершения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Планируется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285239"/>
                  </a:ext>
                </a:extLst>
              </a:tr>
              <a:tr h="44402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/>
                        <a:t>Федеральные государственные образовательные стандарты начального общего и основного </a:t>
                      </a:r>
                      <a:r>
                        <a:rPr lang="ru-RU" sz="2000" smtClean="0"/>
                        <a:t>общего образования</a:t>
                      </a:r>
                      <a:endParaRPr lang="ru-RU" sz="20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/>
                        <a:t>Примерные </a:t>
                      </a:r>
                      <a:r>
                        <a:rPr lang="ru-RU" sz="2000" dirty="0"/>
                        <a:t>рабочие программы по учебным </a:t>
                      </a:r>
                      <a:r>
                        <a:rPr lang="ru-RU" sz="2000" dirty="0" smtClean="0"/>
                        <a:t>предметам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/>
                        <a:t>Универсальные кодификаторы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Методические рекомендации по введению ФГОС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Типовой план введения ФГОС в субъекте Российской Федерации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ПООП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Примерные рабочие программы углубленного уровня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Утверждение нового порядка формирования ФПУ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/>
                        <a:t>Методические рекомендации по </a:t>
                      </a:r>
                      <a:r>
                        <a:rPr lang="ru-RU" sz="2000" dirty="0" smtClean="0"/>
                        <a:t>внеурочной деятельности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/>
                        <a:t>Типовой комплект методических</a:t>
                      </a:r>
                      <a:r>
                        <a:rPr lang="ru-RU" sz="2000" baseline="0" dirty="0" smtClean="0"/>
                        <a:t> документов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Экспертиза УМК на соответствие обновленным ФГОС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/>
                        <a:t>Утверждение обновленного ФПУ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53282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3676" y="6241799"/>
            <a:ext cx="1876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https://edsoo.ru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Нормы обеспеченности образовательной деятельности учебными </a:t>
            </a:r>
            <a:r>
              <a:rPr lang="ru-R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изданиями</a:t>
            </a: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исходя из расчета на каждого </a:t>
            </a:r>
            <a:r>
              <a:rPr lang="ru-R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обучающегося</a:t>
            </a:r>
            <a:endParaRPr lang="ru-R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625" y="1825625"/>
            <a:ext cx="11605846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Приказы Министерства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образования и науки Российской Федерации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от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6 октября 2009 г. № 373, от 17 декабря 2010 г. </a:t>
            </a:r>
            <a:b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№ 1897, от 17 мая 2012 г. №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413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- не менее одного учебника в 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печатной и (или) электронной форме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по каждому предмету, входящему в обязательную часть учебного плана; </a:t>
            </a:r>
          </a:p>
          <a:p>
            <a:pPr marL="0" indent="0" algn="just"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- не менее одного учебника в печатной и (или) электронной форме или учебного пособия, по каждому предмету, входящему в часть, формируемую участниками образовательных отношений, учебного плана.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Приказ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ы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Министерства просвещения РФ от 31 мая 2021 г. № 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286 и 287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- не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менее одного учебника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(или) учебного пособия 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печатной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форме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каждому учебному предмету, курсу,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модулю,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входящему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обязательную часть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программы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, так и в часть программы, формируемую участниками образовательных отношений.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25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Информационно-образовательная среда образовательной организации обеспечивает доступ:</a:t>
            </a:r>
            <a:endParaRPr lang="ru-R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625" y="1825625"/>
            <a:ext cx="11605846" cy="43513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 </a:t>
            </a:r>
            <a:r>
              <a:rPr lang="ru-RU" sz="3200" dirty="0">
                <a:solidFill>
                  <a:srgbClr val="FF0000"/>
                </a:solidFill>
              </a:rPr>
              <a:t>учебным изданиям и образовательным </a:t>
            </a:r>
            <a:r>
              <a:rPr lang="ru-RU" sz="3200" dirty="0" smtClean="0">
                <a:solidFill>
                  <a:srgbClr val="FF0000"/>
                </a:solidFill>
              </a:rPr>
              <a:t>ресурсам</a:t>
            </a:r>
            <a:r>
              <a:rPr lang="ru-RU" sz="3200" dirty="0" smtClean="0"/>
              <a:t>, указанным </a:t>
            </a:r>
            <a:r>
              <a:rPr lang="ru-RU" sz="3200" dirty="0"/>
              <a:t>в рабочих программах учебных предметов, учебных курсов (в том числе внеурочной деятельности), учебных модулей</a:t>
            </a:r>
            <a:r>
              <a:rPr lang="ru-RU" sz="3200" dirty="0" smtClean="0"/>
              <a:t> </a:t>
            </a:r>
          </a:p>
          <a:p>
            <a:r>
              <a:rPr lang="ru-RU" dirty="0" smtClean="0"/>
              <a:t>к учебным планам</a:t>
            </a:r>
          </a:p>
          <a:p>
            <a:r>
              <a:rPr lang="ru-RU" dirty="0" smtClean="0"/>
              <a:t>к рабочим </a:t>
            </a:r>
            <a:r>
              <a:rPr lang="ru-RU" dirty="0"/>
              <a:t>программам учебных предметов, учебных курсов (в том числе внеурочной деятельности), учебных </a:t>
            </a:r>
            <a:r>
              <a:rPr lang="ru-RU" dirty="0" smtClean="0"/>
              <a:t>модулей</a:t>
            </a:r>
          </a:p>
          <a:p>
            <a:r>
              <a:rPr lang="ru-RU" dirty="0"/>
              <a:t>к</a:t>
            </a:r>
            <a:r>
              <a:rPr lang="ru-RU" dirty="0" smtClean="0"/>
              <a:t> </a:t>
            </a:r>
            <a:r>
              <a:rPr lang="ru-RU" dirty="0"/>
              <a:t>информации о ходе образовательного процесса, результатах промежуточной и государственной итоговой аттестации </a:t>
            </a:r>
            <a:r>
              <a:rPr lang="ru-RU" dirty="0" smtClean="0"/>
              <a:t>обучающихся</a:t>
            </a:r>
            <a:endParaRPr lang="ru-RU" dirty="0"/>
          </a:p>
          <a:p>
            <a:pPr marL="0" indent="0" algn="just">
              <a:buNone/>
            </a:pP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1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38172"/>
              </p:ext>
            </p:extLst>
          </p:nvPr>
        </p:nvGraphicFramePr>
        <p:xfrm>
          <a:off x="337625" y="196948"/>
          <a:ext cx="11605846" cy="647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51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Письмо Министерства просвещения Российской Федерации от 11 ноября 2022 г. Об </a:t>
            </a:r>
            <a:r>
              <a:rPr lang="ru-RU" sz="27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обеспечении учебными изданиями (учебниками и учебными пособиями) обучающихся в 2022/23 учебному году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46" y="2346129"/>
            <a:ext cx="10515600" cy="314027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 период перехода на обновленные ФГОС 2021 рекомендует использовать любые учебно-методические комплекты, включенные в ФПУ. При этом особое внимание должно быть уделено изменению методики преподавания учебных предметов при одновременном использовании дополнительных учебных, дидактических материалов, ориентированных на формирование предметных,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59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Этапы подготовки к организации закупки учебников и учебных пособий в 2022 году</a:t>
            </a:r>
            <a:endParaRPr lang="ru-R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625" y="1690689"/>
            <a:ext cx="11605846" cy="448627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Инвентаризация учебного фонда (декабрь 2021 г.)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Самоанализ готовности образовательной организации к началу 2022/23 учебного года (определение списка учебников, учебных пособий, информационно-цифровых ресурсов)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Внесение изменений в основные образовательные программы НОО, ООО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(приведение в соответствие </a:t>
            </a:r>
            <a:b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 требованиями ФГОС 2021 г.)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Формирование минимальной потребности в учебной литературе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Подготовка к формированию заказа учебников на </a:t>
            </a:r>
            <a:r>
              <a:rPr lang="ru-RU" b="1">
                <a:latin typeface="Verdana" panose="020B0604030504040204" pitchFamily="34" charset="0"/>
                <a:ea typeface="Verdana" panose="020B0604030504040204" pitchFamily="34" charset="0"/>
              </a:rPr>
              <a:t>2022/23 </a:t>
            </a:r>
            <a:r>
              <a:rPr lang="ru-RU" b="1" smtClean="0">
                <a:latin typeface="Verdana" panose="020B0604030504040204" pitchFamily="34" charset="0"/>
                <a:ea typeface="Verdana" panose="020B0604030504040204" pitchFamily="34" charset="0"/>
              </a:rPr>
              <a:t>учебный год </a:t>
            </a: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931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E658B182-3643-46B8-B954-EA25486B287F}" vid="{385A4F90-856A-4E3E-955A-06042EB5E3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364</Words>
  <Application>Microsoft Office PowerPoint</Application>
  <PresentationFormat>Широкоэкранный</PresentationFormat>
  <Paragraphs>85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Последовательность действий по введению ФГОС</vt:lpstr>
      <vt:lpstr>Поддержка введения обновленных ФГОС</vt:lpstr>
      <vt:lpstr>Нормы обеспеченности образовательной деятельности учебными изданиями исходя из расчета на каждого обучающегося</vt:lpstr>
      <vt:lpstr>Информационно-образовательная среда образовательной организации обеспечивает доступ:</vt:lpstr>
      <vt:lpstr>Презентация PowerPoint</vt:lpstr>
      <vt:lpstr>Письмо Министерства просвещения Российской Федерации от 11 ноября 2022 г. Об обеспечении учебными изданиями (учебниками и учебными пособиями) обучающихся в 2022/23 учебному году </vt:lpstr>
      <vt:lpstr>Этапы подготовки к организации закупки учебников и учебных пособий в 2022 году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 Александровна Давыдова</cp:lastModifiedBy>
  <cp:revision>72</cp:revision>
  <cp:lastPrinted>2021-12-07T07:53:59Z</cp:lastPrinted>
  <dcterms:created xsi:type="dcterms:W3CDTF">2021-02-25T07:56:41Z</dcterms:created>
  <dcterms:modified xsi:type="dcterms:W3CDTF">2021-12-07T07:55:29Z</dcterms:modified>
</cp:coreProperties>
</file>