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83" r:id="rId3"/>
    <p:sldId id="292" r:id="rId4"/>
    <p:sldId id="293" r:id="rId5"/>
    <p:sldId id="290" r:id="rId6"/>
    <p:sldId id="291" r:id="rId7"/>
    <p:sldId id="285" r:id="rId8"/>
    <p:sldId id="286" r:id="rId9"/>
    <p:sldId id="287" r:id="rId10"/>
    <p:sldId id="294" r:id="rId11"/>
    <p:sldId id="258" r:id="rId12"/>
    <p:sldId id="260" r:id="rId13"/>
    <p:sldId id="259" r:id="rId14"/>
    <p:sldId id="261" r:id="rId15"/>
    <p:sldId id="262" r:id="rId16"/>
    <p:sldId id="265" r:id="rId17"/>
    <p:sldId id="280" r:id="rId18"/>
    <p:sldId id="263" r:id="rId19"/>
    <p:sldId id="264" r:id="rId20"/>
    <p:sldId id="266" r:id="rId21"/>
    <p:sldId id="267" r:id="rId22"/>
    <p:sldId id="268" r:id="rId23"/>
    <p:sldId id="295" r:id="rId24"/>
    <p:sldId id="296" r:id="rId25"/>
    <p:sldId id="271" r:id="rId26"/>
    <p:sldId id="281" r:id="rId27"/>
    <p:sldId id="282" r:id="rId28"/>
    <p:sldId id="272" r:id="rId29"/>
    <p:sldId id="273" r:id="rId30"/>
    <p:sldId id="274" r:id="rId31"/>
    <p:sldId id="275" r:id="rId32"/>
    <p:sldId id="276" r:id="rId33"/>
    <p:sldId id="297" r:id="rId34"/>
    <p:sldId id="279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6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36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80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48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865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25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4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1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58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57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7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4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82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9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223B-7D44-42D1-8BD8-916CABA7C96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BF5ACC-FBB5-4F11-A5DB-B180438CE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64629/0b318126c43879a845405f1fb1f4342f473a1eda/" TargetMode="External"/><Relationship Id="rId2" Type="http://schemas.openxmlformats.org/officeDocument/2006/relationships/hyperlink" Target="http://www.consultant.ru/document/cons_doc_LAW_2839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61798/" TargetMode="External"/><Relationship Id="rId5" Type="http://schemas.openxmlformats.org/officeDocument/2006/relationships/hyperlink" Target="https://base.garant.ru/103585/" TargetMode="External"/><Relationship Id="rId4" Type="http://schemas.openxmlformats.org/officeDocument/2006/relationships/hyperlink" Target="http://www.consultant.ru/document/cons_doc_LAW_140174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12127578/" TargetMode="External"/><Relationship Id="rId2" Type="http://schemas.openxmlformats.org/officeDocument/2006/relationships/hyperlink" Target="http://www.consultant.ru/document/cons_doc_LAW_10880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&#1077;&#1080;&#1087;-&#1092;&#1082;&#1080;&#1089;.&#1088;&#1092;/wp-content/uploads/2020/10/18.%D0%A0%D0%B0%D1%81%D0%BF%D0%BE%D1%80%D1%8F%D0%B6%D0%B5%D0%BD%D0%B8%D0%B5-%D0%9F%D1%80%D0%B0%D0%B2%D0%B8%D1%82%D0%B5%D0%BB%D1%8C%D1%81%D1%82%D0%B2%D0%B0-%D0%A0%D0%A4-%D0%BE%D1%82-29.05.2015-N-996-%D1%80-_%D0%9E%D0%B1-%D1%83%D1%82%D0%B2%D0%B5.pdf" TargetMode="External"/><Relationship Id="rId4" Type="http://schemas.openxmlformats.org/officeDocument/2006/relationships/hyperlink" Target="http://www.consultant.ru/document/cons_doc_LAW_19558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901898448" TargetMode="External"/><Relationship Id="rId2" Type="http://schemas.openxmlformats.org/officeDocument/2006/relationships/hyperlink" Target="https://www.garant.ru/products/ipo/prime/doc/7133875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cntd.ru/document/9042570" TargetMode="External"/><Relationship Id="rId4" Type="http://schemas.openxmlformats.org/officeDocument/2006/relationships/hyperlink" Target="http://forosschool.ru/wp-content/uploads/2016/04/189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107050027" TargetMode="External"/><Relationship Id="rId2" Type="http://schemas.openxmlformats.org/officeDocument/2006/relationships/hyperlink" Target="http://publication.pravo.gov.ru/Document/View/000120210705002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lication.pravo.gov.ru/Document/View/0001201502060025" TargetMode="External"/><Relationship Id="rId4" Type="http://schemas.openxmlformats.org/officeDocument/2006/relationships/hyperlink" Target="http://publication.pravo.gov.ru/Document/View/0001202012240006?index=1&amp;rangeSize=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ribckhv.kco27.ru/wp-content/uploads/2021/02/%D0%A2%D0%B8%D0%BF%D0%BE%D0%B2%D0%BE%D0%B5-%D0%BF%D0%BE%D0%BB%D0%BE%D0%B6%D0%B5%D0%BD%D0%B8%D0%B5-%D0%9C%D0%98%D0%91%D0%A6.pdf" TargetMode="External"/><Relationship Id="rId2" Type="http://schemas.openxmlformats.org/officeDocument/2006/relationships/hyperlink" Target="https://rribckhv.kco27.ru/wp-content/uploads/2021/02/%D0%A2%D0%B8%D0%BF%D0%BE%D0%B2%D0%BE%D0%B5-%D0%9F%D0%BE%D0%BB%D0%BE%D0%B6%D0%B5%D0%BD%D0%B8%D0%B5-%D0%98%D0%91%D0%A6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0174/" TargetMode="External"/><Relationship Id="rId2" Type="http://schemas.openxmlformats.org/officeDocument/2006/relationships/hyperlink" Target="http://www.consultant.ru/document/cons_doc_LAW_140174/552097cad5942f36c9484dbde7ebf92db1f783f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99499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55171672/" TargetMode="External"/><Relationship Id="rId2" Type="http://schemas.openxmlformats.org/officeDocument/2006/relationships/hyperlink" Target="https://base.garant.ru/55171672/53f89421bbdaf741eb2d1ecc4ddb4c3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902271527" TargetMode="External"/><Relationship Id="rId2" Type="http://schemas.openxmlformats.org/officeDocument/2006/relationships/hyperlink" Target="http://www.consultant.ru/document/cons_doc_LAW_114608/10bcee648500f76063c5cfc80a8e64874e99206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5922" y="747792"/>
            <a:ext cx="9144000" cy="296484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локальные документы, регламентирующие деятельность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библиотеки/информационно-библиотечного центра: алгоритмы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596714"/>
            <a:ext cx="9548111" cy="1482809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Кармановская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Лидия П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етровна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отдела </a:t>
            </a:r>
          </a:p>
          <a:p>
            <a:pPr algn="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сопровождения библиотечной деятельности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ХК ИРО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6605"/>
            <a:ext cx="8596668" cy="12109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 Положение о муниципальном информационно-библиотечном центре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7569"/>
            <a:ext cx="11086298" cy="500860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МИБЦ создается на базе ведущего, соответствующего критериям отбора информационно-библиотечного центра образовательной организации муниципального района (городского округа) и является структурным подразделением общеобразовательной организации, выполняющим функции организации, координации совместной работы, информационно-методической поддержки деятельности сети школьных информационно-библиотечных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МИБЦ осуществляет руководитель ШИБЦ (педагог-библиотекарь), который несет ответственность в пределах своей компетентности перед руководителем образовательной организации, обучающимися, их родителями за организацию и результаты деятельности МИБЦ в соответствии с функциональными обязанностями, квалификационными требованиями, трудовым договором и Уставом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23993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300" y="671634"/>
            <a:ext cx="10515600" cy="88338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4692"/>
            <a:ext cx="10515600" cy="4682271"/>
          </a:xfrm>
        </p:spPr>
        <p:txBody>
          <a:bodyPr>
            <a:normAutofit/>
          </a:bodyPr>
          <a:lstStyle/>
          <a:p>
            <a:pPr lvl="0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программы</a:t>
            </a:r>
          </a:p>
          <a:p>
            <a:pPr lvl="0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lvl="0"/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школьной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библиотеке/ИБЦ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lvl="0"/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миссии, целей и задач развития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</a:t>
            </a:r>
          </a:p>
          <a:p>
            <a:pPr lvl="0"/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 по реализации целей и задач ра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звития библиотеки/ИБЦ </a:t>
            </a:r>
            <a:endParaRPr lang="ru-RU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оценка эффективности развития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8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8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381066" cy="21972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труктурный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программы, представляющий сведения о названии программы, сроке реализации, разработчиках программы, консультантах (если они есть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том, где Программа рассмотрена и утверждена, с указанием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433" y="450491"/>
            <a:ext cx="9211161" cy="1320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Программы развития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433" y="1359243"/>
            <a:ext cx="9342967" cy="48172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программы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программы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программы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основание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7876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53082"/>
            <a:ext cx="9191596" cy="72493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Программы развития библиотеки/ИБЦ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2769"/>
            <a:ext cx="9381066" cy="46985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Программы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выполнением Программы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9101"/>
            <a:ext cx="10854906" cy="70948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206" y="1231900"/>
            <a:ext cx="9519670" cy="460048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Конституция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Российской Федерации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«Гражданский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кодекс Российской Федерации (часть четвертая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от 18.12.2006 N 230-ФЗ (ред. от 11.06.2021) (с изм. и доп., вступ. в силу с 01.01.2022) Глава 70. АВТОРСКОЕ ПРАВО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Федеральный закон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«Об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образовании в Российской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Федерации»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от 29.12.2012 N 273-ФЗ (последняя редакция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Федеральный закон от 29 декабря 1994 г. N 78-ФЗ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библиотечном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деле»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(с изменениями и дополнениями)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Федеральный закон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«Об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информации, информационных технологиях и о защите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информации»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от 27.07.2006 N 149-ФЗ (последняя редакция)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65" y="287679"/>
            <a:ext cx="9618148" cy="88551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основание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124" y="1173192"/>
            <a:ext cx="9481752" cy="508095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Федеральный закон РФ от 29.12.2010 № 436-ФЗ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защите детей от информации, причиняющей вред их здоровью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развитию»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Федеральный закон от 25 июля 2002 г. N 114-ФЗ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противодействии экстремистской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деятельности»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(с изменениями и дополнениями)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Федеральный закон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«Об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основных гарантиях прав ребенка в Российской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Федерации»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от 24.07.1998 N 124-ФЗ (последняя редакция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Распоряжение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Правительства Российской Федерации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«Об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утверждении Стратегии развития воспитания в Российской Федерации на период до 2025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года»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от 29.05. 2015 г. № 996-р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0747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789" y="306610"/>
            <a:ext cx="9355224" cy="69573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основание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886" y="1371600"/>
            <a:ext cx="9421127" cy="5270740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Концепция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развития школьных информационно-библиотечных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центров»: приказ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Минобрнауки России от 15 июня 2016 г. № 715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«Об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утверждении концепции развития школьных информационно-библиотечных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центров»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Примерное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положение о библиотеке общеобразовательного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учреждения»: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исьмо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Департамента общего и дошкольного образования от 23.03.2004 г. №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14-51-70/13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Постановление Главного государственного санитарного врача Российской Федерации от 29.12.2010 № 189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«Об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утверждении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СанПиН 2.4.2.2821-10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Санитарноэпидемиологические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требования к условиям и организации обучения в общеобразовательных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учреждениях»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Постановление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Министерства труда и социального развития Российской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Федерации от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03.02.1997 № 6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«Об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утверждении Межотраслевых норм времени на работы, выполняемые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библиотеках»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429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562" y="207035"/>
            <a:ext cx="10593237" cy="71560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основание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562" y="1087394"/>
            <a:ext cx="9297838" cy="4226011"/>
          </a:xfrm>
        </p:spPr>
        <p:txBody>
          <a:bodyPr>
            <a:normAutofit fontScale="25000" lnSpcReduction="20000"/>
          </a:bodyPr>
          <a:lstStyle/>
          <a:p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Приказ Министерства просвещения Российской Федерации от 31.05.2021 № 286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«Об </a:t>
            </a: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утверждении федерального государственного образовательного стандарта начального общего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образования» (</a:t>
            </a: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Зарегистрирован 05.07.2021 № 64100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)</a:t>
            </a:r>
            <a:endParaRPr lang="ru-RU" sz="7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 Министерства просвещения Российской Федерации от 31.05.2021 № 287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«Об </a:t>
            </a: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утверждении федерального государственного образовательного стандарта основного общего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образования» (</a:t>
            </a: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Зарегистрирован 05.07.2021 № 64101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</a:t>
            </a:r>
            <a:endParaRPr lang="ru-RU" sz="7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Приказ Министерства просвещения Российской Федерации от 24.09.2020 № 519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«О </a:t>
            </a: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внесении изменения в федеральный государственный образовательный стандарт среднего общего образования, утвержденный приказом Министерства образования и науки Российской Федерации от 17 мая 2012 г. №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413» (</a:t>
            </a:r>
            <a:r>
              <a:rPr lang="ru-RU" sz="7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Зарегистрирован 23.12.2020 № 61749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endParaRPr lang="ru-RU" sz="7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Приказ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Министерства образования и науки РФ от 19 декабря 2014 г. №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1598 «Об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утверждении федерального государственного образовательного стандарта начального общего образования обучающихся с ограниченными возможностями </a:t>
            </a:r>
            <a:r>
              <a:rPr lang="ru-RU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здоровья»</a:t>
            </a:r>
            <a:r>
              <a:rPr lang="ru-RU" sz="7400" dirty="0" smtClean="0">
                <a:solidFill>
                  <a:srgbClr val="002060"/>
                </a:solidFill>
                <a:hlinkClick r:id="rId5"/>
              </a:rPr>
              <a:t/>
            </a:r>
            <a:br>
              <a:rPr lang="ru-RU" sz="7400" dirty="0" smtClean="0">
                <a:solidFill>
                  <a:srgbClr val="002060"/>
                </a:solidFill>
                <a:hlinkClick r:id="rId5"/>
              </a:rPr>
            </a:br>
            <a:endParaRPr lang="ru-RU" sz="7400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6605"/>
            <a:ext cx="9364590" cy="196369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ожидаемый результат деятельности за определенный период времени (стратегический, тактический и оперативный)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172" y="2306595"/>
            <a:ext cx="9481751" cy="455140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Модернизация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библиотеки в Информационно-библиотечный центр (ИБЦ), формирование единой образовательной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среды, способствующей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информационному обеспечению образовательной деятельности и обеспечивающей необходимые условия для реализации федеральных государственных образовательных стандартов (ФГОС) как ключевого инструмента новой инфраструктуры школьного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качественно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уровня библиотечно-информационного обслуживания учащихся, родителей, преподавателей на основе новых информационных технологий, сетевых информационных технологий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426" y="430435"/>
            <a:ext cx="10189948" cy="12808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Хабаровского края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426" y="1828800"/>
            <a:ext cx="9324974" cy="34351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«Об утверждении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Типового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положения о деятельности информационно-библиотечного центра общеобразовательной организации» от 15.02.2021г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№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132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 утверждении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Типового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положения о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муниципального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информационно-библиотечного центра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общеобразовательной организации» от 15.02.2021г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 №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129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19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3752"/>
            <a:ext cx="10515600" cy="6724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934" y="1046205"/>
            <a:ext cx="9514703" cy="540402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 укрепление материально-технической базы библиотеки средствами вычислительной и организационной техники, позволяющие внедрить информационные технологии как основы свободного и равного доступа детей и подростков к информации.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читателей, формирование у них информационной культуры, повышение уровня общеобразовательной подготовки в области современных ИКТ.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 данных программно-педагогических средств для использования ИКТ в учебном процессе.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школьной библиотеки - медиатеки.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дистанционного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учителей и учащихся. 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83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Программы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0519"/>
            <a:ext cx="9397542" cy="361641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(корректировка) нормативной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ИБЦ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укрепление) материально-технической базы,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ИБЦ новых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ресурсов и реорганизация доступа к ним</a:t>
            </a:r>
          </a:p>
        </p:txBody>
      </p:sp>
    </p:spTree>
    <p:extLst>
      <p:ext uri="{BB962C8B-B14F-4D97-AF65-F5344CB8AC3E}">
        <p14:creationId xmlns:p14="http://schemas.microsoft.com/office/powerpoint/2010/main" val="26731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527222"/>
            <a:ext cx="10878599" cy="76674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1" y="1408671"/>
            <a:ext cx="9707261" cy="488503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Формирующий - (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год):</a:t>
            </a:r>
          </a:p>
          <a:p>
            <a:pPr algn="just"/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текста программы. Привлечение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</a:t>
            </a:r>
            <a:endParaRPr lang="ru-RU" sz="5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 - техническая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  <a:endParaRPr lang="ru-RU" sz="5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Дооборудование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</a:t>
            </a:r>
            <a:endParaRPr lang="ru-RU" sz="5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Приобретение недостающей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оргтехники</a:t>
            </a:r>
            <a:endParaRPr lang="ru-RU" sz="5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Пополнение фонда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медиаресурсов</a:t>
            </a:r>
            <a:endParaRPr lang="ru-RU" sz="5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работу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АИБС «1С: Библиотека»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последующей корректировкой, что позволит ускорить обслуживание читателей, учет и обработку фонда, осуществить перевод каталогов с бумажных носителей на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</a:t>
            </a:r>
            <a:endParaRPr lang="ru-RU" sz="5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Комплектация </a:t>
            </a:r>
            <a:r>
              <a:rPr lang="ru-RU" sz="5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 художественной, методической и учебной </a:t>
            </a: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литературой </a:t>
            </a:r>
            <a:endParaRPr lang="ru-RU" sz="5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8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527222"/>
            <a:ext cx="10878599" cy="76674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1" y="1408672"/>
            <a:ext cx="9707261" cy="432486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Основной, организационный (2022-2024 годы)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ведущих направлений программы. Осуществление промежуточного контроля их реализации</a:t>
            </a:r>
          </a:p>
          <a:p>
            <a:pPr algn="just"/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информационно-библиотечного центра в управленческую систему школы </a:t>
            </a:r>
          </a:p>
          <a:p>
            <a:pPr algn="just"/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Отладка механизмов взаимодействия всех участников образовательного процесса и использования всех имеющихся ресурсов</a:t>
            </a:r>
          </a:p>
          <a:p>
            <a:pPr algn="just"/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мониторинга позволяющего взаимодействовать всех участников образовательного процесса с использованием имеющихся ресурсов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5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527222"/>
            <a:ext cx="10878599" cy="76674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1" y="1408671"/>
            <a:ext cx="9707261" cy="514040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(2024 год)</a:t>
            </a: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библиотека/ИБЦ ставит перед собой следующие задачи: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одведение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и анализ результатов реализации программы. Подготовка текста новой программы развития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заложенные основы использования медиаресурсов в образовательной практике школы;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 планов работы;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консультационной работы;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алаживание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связей с другими организациями;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информационных ресурсов;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азработка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инновационных форм работы;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бобщение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распространение опыта;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одведение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и анализ реализации программы;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новой программы развития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1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22300"/>
            <a:ext cx="9084504" cy="54747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Программы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7569"/>
            <a:ext cx="9381066" cy="301504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анализа существующих ресурсов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кадровых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42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61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ПРОГРАММЫ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4616"/>
            <a:ext cx="9405780" cy="117801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данной библиотеки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38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35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98142"/>
            <a:ext cx="9397542" cy="26361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создания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помещения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состояния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17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7035"/>
            <a:ext cx="9768244" cy="71560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цель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библиотеки/ИБЦ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8054"/>
            <a:ext cx="8596668" cy="388825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Библиотека/ИБЦ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системообразующим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звеном образовательной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деятельности и рассматривается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информационный центр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школы» 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школьной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формировании универсальных и отраслевых фондов, всестороннем свободном, безопасном и качественном предоставлении услуг пользователям в соответствии с их образовательными потребностями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139" y="444843"/>
            <a:ext cx="9139985" cy="55193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развития библиотеки/ИБЦ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140" y="1490453"/>
            <a:ext cx="9469498" cy="4522369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информационно-библиотечной среды как основы для развития творческого мышления, формирования 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личности, гражданского и патриотического самосознания, создания условий для готовности к непрерывному образованию, компетентного выбора соответствующей профессиональной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библиотеки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школы/ИБЦ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современными требованиями к уровню развития информационной культуры участников образовательного процесса,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общего образования,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современных образовательных, ИКТ и Интернет-технологий, технических средств реализации обучения….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6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9514"/>
            <a:ext cx="8596668" cy="6672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 Положение о деятельности ИБЦ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7300"/>
            <a:ext cx="9389304" cy="53988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структурное подразделение образовательной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«Информационно-библиотечный центр»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прав юридического лица) присваивается библиотеке образовательной организации приказом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численности и квалификация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персонала: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4.5.1 Штатное расписание ИБЦ формируется руководителем общеобразовательной организации по согласованию с заведующим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ИБЦ 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4.5.2 Количество ставок в штатном расписании ИБЦ рассчитывается в соответствии с нормами труда на работы, выполняемые в структурном подразделении и закрепленными в плане работы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ИБЦ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4.5.3 Помимо заведующего ИБЦ в штатном расписании могут быть должности: 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педагог-библиотекарь; 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библиотекарь; 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технический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4.5.4 Сотрудники ИБЦ должны иметь профильное образование, соответствовать квалификационным характеристикам и осуществлять свою деятельность в рамках должностных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инструкций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1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78940"/>
            <a:ext cx="9135552" cy="6013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адачи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библиотеки/ИБЦ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422399"/>
            <a:ext cx="9236676" cy="505412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удовлетворения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и образовательных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  всех категорий пользователей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 информационных ресурсов на бумажных и электронных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носителях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библиотечного фонда медиатеки электронными учебниками, видеофильмами,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аудиоматериалами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взаимосвязи работы библиотеки с другими структурными подразделениями школы и культурными центрами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города, села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расширение использования информационно-коммуникационных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10541000" cy="106679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 по реализации целей и задач развития библиотеки/ИБЦ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1420512"/>
            <a:ext cx="9363676" cy="5128569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раздел должен отражать всю деятельность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библиотеки/ИБЦ: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формирования фондов до повышения квалификации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работников:</a:t>
            </a:r>
            <a:endParaRPr lang="ru-RU" sz="3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использование 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нформационно-библиографическая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справочная 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организация работы с пользователями (общение с читателями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информационных 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(платные услуги, введение новых услуг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материально-технической базы (хозяйственная деятельность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библиотекой/ИБЦ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(повышение квалификации, планирование и отчетность, координация работы с другими организациями и учреждениями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552" y="363401"/>
            <a:ext cx="10206680" cy="1033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оценивания результативности Программы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551" y="1721707"/>
            <a:ext cx="9448799" cy="316333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ачественные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количественные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выполнения Программы ожидается увеличение … 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приведёт к … 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выполнения Программы будут обеспечены… 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реализации Программы… 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увеличение … на… </a:t>
            </a:r>
          </a:p>
        </p:txBody>
      </p:sp>
    </p:spTree>
    <p:extLst>
      <p:ext uri="{BB962C8B-B14F-4D97-AF65-F5344CB8AC3E}">
        <p14:creationId xmlns:p14="http://schemas.microsoft.com/office/powerpoint/2010/main" val="34835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552" y="363401"/>
            <a:ext cx="10206680" cy="1033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551" y="1397001"/>
            <a:ext cx="9415849" cy="45012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читательской активности: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5 % - рост выдачи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ресурсов,</a:t>
            </a:r>
          </a:p>
          <a:p>
            <a:pPr marL="400050" lvl="1" indent="0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7 % - рост информационных запросов,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3 % - рост посещаемости веб-ресурсов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библиотеки/ИБЦ...;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обеспечены свободным доступом в Интернет и возможностью работы с веб-сервисами в условиях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получения информации и самообразования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</a:t>
            </a:r>
          </a:p>
          <a:p>
            <a:pPr marL="400050" lvl="1" indent="0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рост пользователей электронных каталогов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00050" lvl="1" indent="0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рост пользователей виртуальной справкой;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8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1" y="2019300"/>
            <a:ext cx="10733266" cy="13951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291" y="1464574"/>
            <a:ext cx="9580921" cy="4548248"/>
          </a:xfrm>
        </p:spPr>
        <p:txBody>
          <a:bodyPr>
            <a:normAutofit/>
          </a:bodyPr>
          <a:lstStyle/>
          <a:p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0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ИБЦ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9330"/>
            <a:ext cx="9389304" cy="384707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заведующий, который несет полную ответственность за результаты деятельности ИБЦ в пределах своей компетенции и напрямую подчиняется руководителю общеобразовательной организации.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Единым квалификационным справочником должностей руководителей, специалистов и служащих (Раздел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«Квалификационные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должностей работников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образования»),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должность руководителя ИБЦ может назначаться сотрудник с высшим профессиональным образованием (педагогическим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библиотечным) и стажем работы не менее 3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930" y="546099"/>
            <a:ext cx="10659762" cy="1620451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заведующий (руководитель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ИБЦ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педагог-библиотекарь, библиотекарь в штатное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школы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930" y="2641600"/>
            <a:ext cx="9349946" cy="3269622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компетентно устанавливать штатное расписание в соответствии с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подпунктом 4 пункта 3 статьи 28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«Об образовании в Российской Федерации»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9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068" y="520699"/>
            <a:ext cx="10614910" cy="1512889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(заведующий, начальник, директор, управляющий) структурного подразделения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2496065"/>
            <a:ext cx="9499600" cy="3545297"/>
          </a:xfrm>
        </p:spPr>
        <p:txBody>
          <a:bodyPr>
            <a:normAutofit/>
          </a:bodyPr>
          <a:lstStyle/>
          <a:p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квалификационный справочник должностей руководителей, специалистов и служащих.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«Квалификационные характеристики должностей работников образования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Приложение к 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приказу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Министерства здравоохранения и социального развития РФ от 26 августа 2010 г. № 761н </a:t>
            </a:r>
            <a:b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1" y="502509"/>
            <a:ext cx="10288247" cy="9555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педагога-библиотекаря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101" y="1754659"/>
            <a:ext cx="9512300" cy="3929449"/>
          </a:xfrm>
        </p:spPr>
        <p:txBody>
          <a:bodyPr>
            <a:no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обязанности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педагога-библиотекаря определены 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Приказа Министерства здравоохранения и социального развития Российской Федерации от 31 мая 2011 г. № 448н </a:t>
            </a: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«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О внесении изменения в Единый квалификационный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справочник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должностей руководителей, специалистов 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служащих,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раздел “Квалификационные характеристики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должностей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работников образования”»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47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10746"/>
            <a:ext cx="8740602" cy="708454"/>
          </a:xfrm>
        </p:spPr>
        <p:txBody>
          <a:bodyPr>
            <a:normAutofit fontScale="90000"/>
          </a:bodyPr>
          <a:lstStyle/>
          <a:p>
            <a:pPr algn="just"/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на должность «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педагог-библиотекарь»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399" y="1458096"/>
            <a:ext cx="9854515" cy="5074509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Минздравсоцразвития от 26 августа 2010 г. N 761н </a:t>
            </a:r>
            <a:b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образования»,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раздел 1, пункт 9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«Лица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 имеющие специальной подготовки или стажа работы,  установленных в разделе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«Требования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квалификации»,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обладающие достаточным практическим опытом и компетентностью, выполняющие качественно и в полном объёме возложенные на них должностные обязанности,  по рекомендации аттестационной комиссии, в порядке исключения,  могут быть назначены на соответствующие должности так же,  как и лица, имеющие специальную подготовку и стаж работы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01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978" y="626076"/>
            <a:ext cx="9168199" cy="667265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обязанности библиотекарей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978" y="1875747"/>
            <a:ext cx="9391136" cy="3777622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определены квалификационной характеристикой, утвержденной приказом Минздравсоцразвития России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30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марта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251н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культуры, искусства 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кинематографии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952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1698</Words>
  <Application>Microsoft Office PowerPoint</Application>
  <PresentationFormat>Широкоэкранный</PresentationFormat>
  <Paragraphs>185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Times New Roman</vt:lpstr>
      <vt:lpstr>Trebuchet MS</vt:lpstr>
      <vt:lpstr>Wingdings</vt:lpstr>
      <vt:lpstr>Wingdings 3</vt:lpstr>
      <vt:lpstr>Грань</vt:lpstr>
      <vt:lpstr>Основные локальные документы, регламентирующие деятельность школьной библиотеки/информационно-библиотечного центра: алгоритмы проектирования  </vt:lpstr>
      <vt:lpstr>Распоряжения министерства образования и науки Хабаровского края</vt:lpstr>
      <vt:lpstr>Типовое Положение о деятельности ИБЦ</vt:lpstr>
      <vt:lpstr>Руководство ИБЦ :</vt:lpstr>
      <vt:lpstr>Включение должности заведующий (руководитель) ИБЦ, педагог-библиотекарь, библиотекарь в штатное расписание школы </vt:lpstr>
      <vt:lpstr>Руководитель (заведующий, начальник, директор, управляющий) структурного подразделения</vt:lpstr>
      <vt:lpstr>Должностная инструкция педагога-библиотекаря</vt:lpstr>
      <vt:lpstr>Назначение на должность «педагог-библиотекарь»</vt:lpstr>
      <vt:lpstr>Должностные обязанности библиотекарей </vt:lpstr>
      <vt:lpstr>Типовое Положение о муниципальном информационно-библиотечном центре</vt:lpstr>
      <vt:lpstr>Структура Программы развития </vt:lpstr>
      <vt:lpstr>Титульный лист </vt:lpstr>
      <vt:lpstr>Паспорт Программы развития библиотеки/ИБЦ</vt:lpstr>
      <vt:lpstr>Паспорт Программы развития библиотеки/ИБЦ</vt:lpstr>
      <vt:lpstr>Нормативно-правовое основание </vt:lpstr>
      <vt:lpstr>Нормативно-правовое основание </vt:lpstr>
      <vt:lpstr>Нормативно-правовое основание</vt:lpstr>
      <vt:lpstr>Нормативно-правовое основание</vt:lpstr>
      <vt:lpstr>Цель Программы – это ожидаемый результат деятельности за определенный период времени (стратегический, тактический и оперативный) </vt:lpstr>
      <vt:lpstr>Задачи Программы</vt:lpstr>
      <vt:lpstr>Основные направления Программы</vt:lpstr>
      <vt:lpstr>Этапы реализации программы</vt:lpstr>
      <vt:lpstr>Этапы реализации программы</vt:lpstr>
      <vt:lpstr>Этапы реализации программы</vt:lpstr>
      <vt:lpstr>Ресурсное обеспечение Программы </vt:lpstr>
      <vt:lpstr>Актуальность ПРОГРАММЫ</vt:lpstr>
      <vt:lpstr>Информационная справка</vt:lpstr>
      <vt:lpstr>Миссия, цель и задачи развития библиотеки/ИБЦ </vt:lpstr>
      <vt:lpstr>Цель развития библиотеки/ИБЦ </vt:lpstr>
      <vt:lpstr>Задачи развития библиотеки/ИБЦ</vt:lpstr>
      <vt:lpstr>Планирование деятельности по реализации целей и задач развития библиотеки/ИБЦ  </vt:lpstr>
      <vt:lpstr>Инструменты для оценивания результативности Программы  </vt:lpstr>
      <vt:lpstr>Примеры: </vt:lpstr>
      <vt:lpstr>Благодарю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к Программе развития школьной библиотеки/ИБЦ</dc:title>
  <dc:creator>Лидия Петровна Кармановская</dc:creator>
  <cp:lastModifiedBy>Цвинская Елена Викторовна</cp:lastModifiedBy>
  <cp:revision>94</cp:revision>
  <dcterms:created xsi:type="dcterms:W3CDTF">2021-02-19T01:40:56Z</dcterms:created>
  <dcterms:modified xsi:type="dcterms:W3CDTF">2022-02-24T02:00:11Z</dcterms:modified>
</cp:coreProperties>
</file>